
<file path=[Content_Types].xml><?xml version="1.0" encoding="utf-8"?>
<Types xmlns="http://schemas.openxmlformats.org/package/2006/content-types">
  <Default Extension="png" ContentType="image/png"/>
  <Default Extension="bin" ContentType="image/jpe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0"/>
  </p:notesMasterIdLst>
  <p:sldIdLst>
    <p:sldId id="859" r:id="rId2"/>
    <p:sldId id="1238" r:id="rId3"/>
    <p:sldId id="1239" r:id="rId4"/>
    <p:sldId id="1258" r:id="rId5"/>
    <p:sldId id="1298" r:id="rId6"/>
    <p:sldId id="1280" r:id="rId7"/>
    <p:sldId id="1281" r:id="rId8"/>
    <p:sldId id="1247" r:id="rId9"/>
    <p:sldId id="1269" r:id="rId10"/>
    <p:sldId id="1302" r:id="rId11"/>
    <p:sldId id="1305" r:id="rId12"/>
    <p:sldId id="1306" r:id="rId13"/>
    <p:sldId id="1307" r:id="rId14"/>
    <p:sldId id="1299" r:id="rId15"/>
    <p:sldId id="1308" r:id="rId16"/>
    <p:sldId id="1303" r:id="rId17"/>
    <p:sldId id="1309" r:id="rId18"/>
    <p:sldId id="1304" r:id="rId19"/>
    <p:sldId id="1300" r:id="rId20"/>
    <p:sldId id="1301" r:id="rId21"/>
    <p:sldId id="1270" r:id="rId22"/>
    <p:sldId id="1271" r:id="rId23"/>
    <p:sldId id="1314" r:id="rId24"/>
    <p:sldId id="1272" r:id="rId25"/>
    <p:sldId id="1310" r:id="rId26"/>
    <p:sldId id="1311" r:id="rId27"/>
    <p:sldId id="1313" r:id="rId28"/>
    <p:sldId id="1249" r:id="rId2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00AEEF"/>
    <a:srgbClr val="F38928"/>
    <a:srgbClr val="FBC9BC"/>
    <a:srgbClr val="FEE2D1"/>
    <a:srgbClr val="F36821"/>
    <a:srgbClr val="D3ECE9"/>
    <a:srgbClr val="E6E1EF"/>
    <a:srgbClr val="FF0000"/>
    <a:srgbClr val="8DC3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73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3718942" y="-27384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高中化学 选择性必修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有机化学基础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JSJY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2025/11/11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bin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bin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bin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bin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1.bin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bin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21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7.png"/><Relationship Id="rId4" Type="http://schemas.openxmlformats.org/officeDocument/2006/relationships/image" Target="../media/image4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21.bin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34327" y="1639075"/>
            <a:ext cx="11523345" cy="2438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专题 </a:t>
            </a: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  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药物合成的重要原料</a:t>
            </a: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卤代烃、胺、酰胺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4327" y="4087347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第一单元　卤代烃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YTImage24典例1.eps&amp;19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913" y="836712"/>
            <a:ext cx="1286510" cy="414655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576248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卤代烃中，能发生消去反应，且只能得到两种单烯烃的是（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311" y="1556792"/>
            <a:ext cx="3101529" cy="176330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8305" y="1743384"/>
            <a:ext cx="3558099" cy="172394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3913" y="4005064"/>
            <a:ext cx="4030414" cy="177117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88305" y="4149080"/>
            <a:ext cx="3613203" cy="1763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8100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YTImage24解析.eps&amp;9&amp;1-1$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89" y="908720"/>
            <a:ext cx="898733" cy="360039"/>
          </a:xfrm>
          <a:prstGeom prst="rect">
            <a:avLst/>
          </a:prstGeom>
        </p:spPr>
      </p:pic>
      <p:pic>
        <p:nvPicPr>
          <p:cNvPr id="4" name="图片 3" descr="YTImage24答案.eps&amp;10&amp;1-1$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345" y="4254957"/>
            <a:ext cx="923925" cy="329565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346237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分子中与溴原子相连的碳原子上还连有两个甲基和一个叔丁基，则发生消去反应只能生成一种单烯烃，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不符合题意；该分子中与溴原子相连的碳原子上还连有两个甲基和一个乙基，则发生消去反应能生成两种单烯烃，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符合题意；该分子中与溴原子相连的碳原子上还连有一个甲基、一个乙基和一个异丙基，则发生消去反应能生成三种单烯烃，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不符合题意；该分子中与溴原子相连的碳原子上还连有一个叔丁基，不能发生消去反应，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不符合题意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126654" y="4096573"/>
            <a:ext cx="6992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  <a:tabLst>
                <a:tab pos="5671185" algn="l"/>
              </a:tabLst>
            </a:pP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zh-CN" sz="14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837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13509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解答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本题需要理解以下两个方面：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能发生消去反应，说明与卤素原子直接相连的碳原子的邻位碳原子上有氢原子。</a:t>
            </a:r>
            <a:endParaRPr lang="zh-CN" altLang="zh-CN" sz="1400" spc="-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发生消去反应后能生成两种单烯烃，说明与卤素原子直接相连的碳原子的邻位碳原子上有两种氢原子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pic>
        <p:nvPicPr>
          <p:cNvPr id="5" name="图片 4" descr="YTImage顿有所悟.eps&amp;22&amp;1-1$"/>
          <p:cNvPicPr/>
          <p:nvPr/>
        </p:nvPicPr>
        <p:blipFill>
          <a:blip r:embed="rId2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78" y="846082"/>
            <a:ext cx="2035810" cy="446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2990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YTImage要点2.eps&amp;23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74" y="908720"/>
            <a:ext cx="1089660" cy="38227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15773"/>
            <a:ext cx="11485848" cy="1302921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卤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代烃中卤素原子的检验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实验步骤和实验原理</a:t>
            </a:r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表格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86733660"/>
                  </p:ext>
                </p:extLst>
              </p:nvPr>
            </p:nvGraphicFramePr>
            <p:xfrm>
              <a:off x="406574" y="2060848"/>
              <a:ext cx="11350976" cy="4261231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5149651">
                      <a:extLst>
                        <a:ext uri="{9D8B030D-6E8A-4147-A177-3AD203B41FA5}">
                          <a16:colId xmlns:a16="http://schemas.microsoft.com/office/drawing/2014/main" val="1154890063"/>
                        </a:ext>
                      </a:extLst>
                    </a:gridCol>
                    <a:gridCol w="6201325">
                      <a:extLst>
                        <a:ext uri="{9D8B030D-6E8A-4147-A177-3AD203B41FA5}">
                          <a16:colId xmlns:a16="http://schemas.microsoft.com/office/drawing/2014/main" val="148639665"/>
                        </a:ext>
                      </a:extLst>
                    </a:gridCol>
                  </a:tblGrid>
                  <a:tr h="358719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黑体" panose="02010609060101010101" pitchFamily="49" charset="-122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实验步骤</a:t>
                          </a:r>
                          <a:endParaRPr lang="zh-CN" sz="2400">
                            <a:effectLst/>
                            <a:latin typeface="黑体" panose="02010609060101010101" pitchFamily="49" charset="-122"/>
                            <a:ea typeface="黑体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197" marR="6319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黑体" panose="02010609060101010101" pitchFamily="49" charset="-122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实验原理</a:t>
                          </a:r>
                          <a:endParaRPr lang="zh-CN" sz="2400">
                            <a:effectLst/>
                            <a:latin typeface="黑体" panose="02010609060101010101" pitchFamily="49" charset="-122"/>
                            <a:ea typeface="黑体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197" marR="6319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3713457"/>
                      </a:ext>
                    </a:extLst>
                  </a:tr>
                  <a:tr h="1169534"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①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取少量卤代烃于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试管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中</a:t>
                          </a:r>
                          <a:endParaRPr lang="zh-CN" sz="2400">
                            <a:effectLst/>
                            <a:latin typeface="+mn-lt"/>
                            <a:ea typeface="仿宋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②加入NaOH溶液</a:t>
                          </a:r>
                          <a:endParaRPr lang="zh-CN" sz="2400">
                            <a:effectLst/>
                            <a:latin typeface="+mn-lt"/>
                            <a:ea typeface="仿宋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③加热</a:t>
                          </a:r>
                          <a:endParaRPr lang="zh-CN" sz="2400">
                            <a:effectLst/>
                            <a:latin typeface="+mn-lt"/>
                            <a:ea typeface="仿宋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197" marR="6319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—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X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NaOH</a:t>
                          </a:r>
                          <a14:m>
                            <m:oMath xmlns:m="http://schemas.openxmlformats.org/officeDocument/2006/math">
                              <m:eqArr>
                                <m:eqArrPr>
                                  <m:ctrlPr>
                                    <a:rPr lang="zh-CN" sz="2400" b="1" i="1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eqArrPr>
                                <m:e>
                                  <m:groupChr>
                                    <m:groupChrPr>
                                      <m:chr m:val="→"/>
                                      <m:vertJc m:val="bot"/>
                                      <m:ctrlPr>
                                        <a:rPr lang="zh-CN" sz="2400" b="1" i="1"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groupChrP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仿宋" panose="02010609060101010101" pitchFamily="49" charset="-122"/>
                                          <a:ea typeface="仿宋" panose="02010609060101010101" pitchFamily="49" charset="-122"/>
                                          <a:cs typeface="Times New Roman" panose="02020603050405020304" pitchFamily="18" charset="0"/>
                                        </a:rPr>
                                        <m:t>水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</m:t>
                                      </m:r>
                                    </m:e>
                                  </m:groupChr>
                                </m:e>
                                <m:e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△</m:t>
                                  </m:r>
                                </m:e>
                              </m:eqArr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—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NaX</a:t>
                          </a:r>
                          <a:endParaRPr lang="zh-CN" sz="2400">
                            <a:effectLst/>
                            <a:latin typeface="Calibri" panose="020F0502020204030204" pitchFamily="3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197" marR="6319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73655854"/>
                      </a:ext>
                    </a:extLst>
                  </a:tr>
                  <a:tr h="785757"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④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冷却</a:t>
                          </a:r>
                          <a:endParaRPr lang="zh-CN" sz="2400">
                            <a:effectLst/>
                            <a:latin typeface="+mn-lt"/>
                            <a:ea typeface="仿宋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⑤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加入稀硝酸酸化</a:t>
                          </a:r>
                          <a:endParaRPr lang="zh-CN" sz="2400">
                            <a:effectLst/>
                            <a:latin typeface="+mn-lt"/>
                            <a:ea typeface="仿宋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197" marR="6319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HNO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NaOH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NaNO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zh-CN" sz="2400">
                            <a:effectLst/>
                            <a:latin typeface="Calibri" panose="020F0502020204030204" pitchFamily="3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197" marR="6319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344231961"/>
                      </a:ext>
                    </a:extLst>
                  </a:tr>
                  <a:tr h="434532"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⑥加入AgNO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溶液</a:t>
                          </a:r>
                          <a:endParaRPr lang="zh-CN" sz="2400">
                            <a:effectLst/>
                            <a:latin typeface="+mn-lt"/>
                            <a:ea typeface="仿宋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197" marR="6319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AgNO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NaX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AgX↓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NaNO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2400">
                            <a:effectLst/>
                            <a:latin typeface="Calibri" panose="020F0502020204030204" pitchFamily="3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197" marR="6319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0055568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表格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86733660"/>
                  </p:ext>
                </p:extLst>
              </p:nvPr>
            </p:nvGraphicFramePr>
            <p:xfrm>
              <a:off x="406574" y="2060848"/>
              <a:ext cx="11350976" cy="4261231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5149651">
                      <a:extLst>
                        <a:ext uri="{9D8B030D-6E8A-4147-A177-3AD203B41FA5}">
                          <a16:colId xmlns:a16="http://schemas.microsoft.com/office/drawing/2014/main" val="1154890063"/>
                        </a:ext>
                      </a:extLst>
                    </a:gridCol>
                    <a:gridCol w="6201325">
                      <a:extLst>
                        <a:ext uri="{9D8B030D-6E8A-4147-A177-3AD203B41FA5}">
                          <a16:colId xmlns:a16="http://schemas.microsoft.com/office/drawing/2014/main" val="148639665"/>
                        </a:ext>
                      </a:extLst>
                    </a:gridCol>
                  </a:tblGrid>
                  <a:tr h="54864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黑体" panose="02010609060101010101" pitchFamily="49" charset="-122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实验步骤</a:t>
                          </a:r>
                          <a:endParaRPr lang="zh-CN" sz="2400">
                            <a:effectLst/>
                            <a:latin typeface="黑体" panose="02010609060101010101" pitchFamily="49" charset="-122"/>
                            <a:ea typeface="黑体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197" marR="6319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黑体" panose="02010609060101010101" pitchFamily="49" charset="-122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实验原理</a:t>
                          </a:r>
                          <a:endParaRPr lang="zh-CN" sz="2400">
                            <a:effectLst/>
                            <a:latin typeface="黑体" panose="02010609060101010101" pitchFamily="49" charset="-122"/>
                            <a:ea typeface="黑体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197" marR="6319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3713457"/>
                      </a:ext>
                    </a:extLst>
                  </a:tr>
                  <a:tr h="1849120"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①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取少量卤代烃于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试管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中</a:t>
                          </a:r>
                          <a:endParaRPr lang="zh-CN" sz="2400">
                            <a:effectLst/>
                            <a:latin typeface="+mn-lt"/>
                            <a:ea typeface="仿宋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②加入NaOH溶液</a:t>
                          </a:r>
                          <a:endParaRPr lang="zh-CN" sz="2400">
                            <a:effectLst/>
                            <a:latin typeface="+mn-lt"/>
                            <a:ea typeface="仿宋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③加热</a:t>
                          </a:r>
                          <a:endParaRPr lang="zh-CN" sz="2400">
                            <a:effectLst/>
                            <a:latin typeface="+mn-lt"/>
                            <a:ea typeface="仿宋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197" marR="6319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197" marR="6319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83104" t="-29934" r="-196" b="-10394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3655854"/>
                      </a:ext>
                    </a:extLst>
                  </a:tr>
                  <a:tr h="1198880"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④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冷却</a:t>
                          </a:r>
                          <a:endParaRPr lang="zh-CN" sz="2400">
                            <a:effectLst/>
                            <a:latin typeface="+mn-lt"/>
                            <a:ea typeface="仿宋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⑤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加入稀硝酸酸化</a:t>
                          </a:r>
                          <a:endParaRPr lang="zh-CN" sz="2400">
                            <a:effectLst/>
                            <a:latin typeface="+mn-lt"/>
                            <a:ea typeface="仿宋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197" marR="6319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197" marR="6319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83104" t="-200508" r="-196" b="-6040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44231961"/>
                      </a:ext>
                    </a:extLst>
                  </a:tr>
                  <a:tr h="664591"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⑥加入AgNO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溶液</a:t>
                          </a:r>
                          <a:endParaRPr lang="zh-CN" sz="2400">
                            <a:effectLst/>
                            <a:latin typeface="+mn-lt"/>
                            <a:ea typeface="仿宋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3197" marR="6319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3197" marR="6319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83104" t="-543119" r="-196" b="-917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00555681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9898304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检验流程</a:t>
            </a:r>
            <a:endParaRPr lang="zh-CN" altLang="zh-CN" sz="140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2758" y="1484784"/>
            <a:ext cx="5892769" cy="3301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4404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YTImage24典例2.eps&amp;24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54" y="918240"/>
            <a:ext cx="1089660" cy="35052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100016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证明溴乙烷中溴元素的存在，下列操作步骤正确的是（　　）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加入硝酸银溶液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加入氢氧化钠的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水溶液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加热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加入蒸馏水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加入稀硝酸至溶液呈酸性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加入氢氧化钠的醇溶液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.④③①⑤　　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.②③①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.④⑥③①　　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②③⑤①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68133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乙烷与硝酸银不反应，要证明溴乙烷中溴元素的存在，应先使其发生水解或消去反应，然后加硝酸酸化，再加硝酸银观察是否生成淡黄色沉淀，则操作顺序为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②③⑤①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⑥③⑤①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，故选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 descr="YTImage24解析.eps&amp;9&amp;1-1$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681" y="908720"/>
            <a:ext cx="898733" cy="360039"/>
          </a:xfrm>
          <a:prstGeom prst="rect">
            <a:avLst/>
          </a:prstGeom>
        </p:spPr>
      </p:pic>
      <p:pic>
        <p:nvPicPr>
          <p:cNvPr id="5" name="图片 4" descr="YTImage24答案.eps&amp;10&amp;1-1$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681" y="2644148"/>
            <a:ext cx="923925" cy="32956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198662" y="2500446"/>
            <a:ext cx="7168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  <a:tabLst>
                <a:tab pos="5671185" algn="l"/>
              </a:tabLst>
            </a:pP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zh-CN" altLang="zh-CN" sz="14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5542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05419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代烃中卤素原子检验的误区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卤代烃分子中虽然含有卤素原子，但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键在加热时一般不易断裂。在水溶液中不电离，无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卤素离子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存在，所以向卤代烃中直接加入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AgNO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溶液，得不到卤化银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AgCl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AgBr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AgI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沉淀。检验卤代烃中的卤素原子，一般是先将其转化成卤素离子，再进行检验。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检验通常采用水解反应，部分也可采用消去反应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有些卤代烃不能发生消去反应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pic>
        <p:nvPicPr>
          <p:cNvPr id="5" name="图片 4" descr="YTImage顿有所悟.eps&amp;22&amp;1-1$"/>
          <p:cNvPicPr/>
          <p:nvPr/>
        </p:nvPicPr>
        <p:blipFill>
          <a:blip r:embed="rId2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78" y="846082"/>
            <a:ext cx="2035810" cy="446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9455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2921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卤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代烃在有机合成中的</a:t>
            </a:r>
            <a:r>
              <a:rPr lang="en-US" altLang="zh-CN" b="1">
                <a:solidFill>
                  <a:srgbClr val="1EB26A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桥梁</a:t>
            </a:r>
            <a:r>
              <a:rPr lang="en-US" altLang="zh-CN" b="1">
                <a:solidFill>
                  <a:srgbClr val="1EB26A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作用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转化官能团的种类</a:t>
            </a:r>
            <a:endParaRPr lang="zh-CN" altLang="zh-CN" sz="140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 descr="YTImage要点3.eps&amp;281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54" y="908720"/>
            <a:ext cx="1120140" cy="39306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4806" y="2420888"/>
            <a:ext cx="6080462" cy="3235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9792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991862"/>
              </a:xfrm>
            </p:spPr>
            <p:txBody>
              <a:bodyPr/>
              <a:lstStyle/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imes New Roman" panose="02020603050405020304" pitchFamily="18" charset="0"/>
                  </a:rPr>
                  <a:t>改变官能团的个数</a:t>
                </a:r>
                <a:endParaRPr lang="zh-CN" altLang="zh-CN" sz="1400"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如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Br</a:t>
                </a:r>
                <a14:m>
                  <m:oMath xmlns:m="http://schemas.openxmlformats.org/officeDocument/2006/math">
                    <m:eqArr>
                      <m:eqArr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eqArrPr>
                      <m:e>
                        <m:groupChr>
                          <m:groupChrPr>
                            <m:chr m:val="→"/>
                            <m:vertJc m:val="bot"/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groupChrPr>
                          <m:e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𝐍𝐚𝐎𝐇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groupChr>
                      </m:e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醇，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△</m:t>
                        </m:r>
                      </m:e>
                    </m:eqAr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𝐁</m:t>
                        </m:r>
                        <m:sSub>
                          <m:sSub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𝐫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BrCH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Br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imes New Roman" panose="02020603050405020304" pitchFamily="18" charset="0"/>
                  </a:rPr>
                  <a:t>改变官能团的位置</a:t>
                </a:r>
                <a:endParaRPr lang="zh-CN" altLang="zh-CN" sz="1400"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如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BrCH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eqArr>
                      <m:eqArr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eqArrPr>
                      <m:e>
                        <m:groupChr>
                          <m:groupChrPr>
                            <m:chr m:val="→"/>
                            <m:vertJc m:val="bot"/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groupChrPr>
                          <m:e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𝐍𝐚𝐎𝐇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groupChr>
                      </m:e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醇，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△</m:t>
                        </m:r>
                      </m:e>
                    </m:eqAr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𝐇𝐁𝐫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</m:e>
                    </m:groupChr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991862"/>
              </a:xfrm>
              <a:blipFill>
                <a:blip r:embed="rId2"/>
                <a:stretch>
                  <a:fillRect l="-7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5406" y="4005064"/>
            <a:ext cx="2088232" cy="985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047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48030" y="620688"/>
            <a:ext cx="4983368" cy="64406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79832" y="1264753"/>
            <a:ext cx="5919764" cy="5332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420004"/>
              </a:xfrm>
            </p:spPr>
            <p:txBody>
              <a:bodyPr/>
              <a:lstStyle/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对官能团进行保护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如在氧化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spc="-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 spc="-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nor/>
                              </m:rPr>
                              <a:rPr lang="en-US" altLang="zh-CN" b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</m:t>
                            </m:r>
                          </m:e>
                        </m:bar>
                      </m:num>
                      <m:den>
                        <m:r>
                          <m:rPr>
                            <m:nor/>
                          </m:rPr>
                          <a:rPr lang="en-US" altLang="zh-CN" b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CHCH</a:t>
                </a:r>
                <a:r>
                  <a:rPr lang="en-US" altLang="zh-CN" b="1" spc="-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中的羟基时，碳碳双键易被氧化，常采用下列方法保护</a:t>
                </a:r>
                <a:r>
                  <a:rPr lang="zh-CN" altLang="zh-CN" b="1" spc="-1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endParaRPr lang="zh-CN" altLang="zh-CN" sz="1400" spc="-1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420004"/>
              </a:xfrm>
              <a:blipFill>
                <a:blip r:embed="rId2"/>
                <a:stretch>
                  <a:fillRect l="-7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2166124"/>
            <a:ext cx="7169969" cy="2422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5708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2025∙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北京清华大学附属中学高二期中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）聚合物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的合成路线如图所示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 descr="YTImage24典例3.eps&amp;283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54" y="908720"/>
            <a:ext cx="1319530" cy="42481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6814" y="1298440"/>
            <a:ext cx="6546182" cy="41390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357811" y="5174444"/>
                <a:ext cx="9850477" cy="8504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sz="2400" smtClean="0">
                    <a:solidFill>
                      <a:schemeClr val="tx1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已知：</a:t>
                </a:r>
                <a:r>
                  <a:rPr lang="en-US" altLang="zh-CN" sz="24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HCHO</a:t>
                </a:r>
                <a:r>
                  <a:rPr lang="en-US" altLang="zh-CN" sz="2400">
                    <a:solidFill>
                      <a:schemeClr val="tx1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RCH</a:t>
                </a:r>
                <a:r>
                  <a:rPr lang="en-US" altLang="zh-CN" sz="2400" baseline="-250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CHO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  </m:t>
                        </m:r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－</m:t>
                        </m:r>
                        <m:sSub>
                          <m:sSubPr>
                            <m:ctrlPr>
                              <a:rPr lang="zh-CN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𝐇</m:t>
                            </m:r>
                          </m:e>
                          <m:sub>
                            <m:r>
                              <a:rPr lang="en-US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𝐎</m:t>
                        </m:r>
                        <m:r>
                          <m:rPr>
                            <m:nor/>
                          </m:rPr>
                          <a:rPr lang="en-US" altLang="zh-CN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  </m:t>
                        </m:r>
                      </m:e>
                    </m:groupChr>
                  </m:oMath>
                </a14:m>
                <a:r>
                  <a:rPr lang="en-US" altLang="zh-CN" sz="2400" smtClean="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</a:t>
                </a:r>
                <a:r>
                  <a:rPr lang="en-US" altLang="zh-CN" sz="2400" smtClean="0">
                    <a:solidFill>
                      <a:schemeClr val="tx1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400">
                  <a:solidFill>
                    <a:schemeClr val="tx1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811" y="5174444"/>
                <a:ext cx="9850477" cy="850426"/>
              </a:xfrm>
              <a:prstGeom prst="rect">
                <a:avLst/>
              </a:prstGeom>
              <a:blipFill>
                <a:blip r:embed="rId4"/>
                <a:stretch>
                  <a:fillRect l="-990" b="-21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83753" y="5475494"/>
            <a:ext cx="2007598" cy="998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230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232838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请回答下列问题。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中含氧官能团的名称是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的系统命名为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 descr="YTImage24解析.eps&amp;285&amp;1-1$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54" y="2060848"/>
            <a:ext cx="1009650" cy="3600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92054" y="1916832"/>
            <a:ext cx="11454648" cy="25135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  <a:tabLst>
                <a:tab pos="5671185" algn="l"/>
              </a:tabLst>
            </a:pPr>
            <a:r>
              <a:rPr lang="en-US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题中各物质转化关系，结合已知信息，苯乙醛与甲醛发生反应生成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的结构简式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sz="240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与新制氢氧化铜反应并酸化后生成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，则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结</a:t>
            </a:r>
            <a:endParaRPr lang="en-US" altLang="zh-CN" sz="240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  <a:tabLst>
                <a:tab pos="5671185" algn="l"/>
              </a:tabLst>
            </a:pPr>
            <a:endParaRPr lang="en-US" altLang="zh-CN" sz="240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  <a:tabLst>
                <a:tab pos="5671185" algn="l"/>
              </a:tabLst>
            </a:pP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构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简式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sz="240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的结构简式可知，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发生加聚反应生成，则</a:t>
            </a:r>
            <a:r>
              <a:rPr lang="en-US" altLang="zh-CN" sz="240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zh-CN" altLang="zh-CN" sz="1400"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8822" y="2572208"/>
            <a:ext cx="2040425" cy="140168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4726" y="3931553"/>
            <a:ext cx="2265168" cy="1378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859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428849"/>
            <a:ext cx="11485848" cy="3416320"/>
          </a:xfrm>
        </p:spPr>
        <p:txBody>
          <a:bodyPr/>
          <a:lstStyle/>
          <a:p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的结构简式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反应生成，则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的结构简式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为丙烯，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CHBrCH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其中含氧官能团为醛基；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，其系统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命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丙二醇。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8701" y="790582"/>
            <a:ext cx="3325091" cy="187036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8622" y="3299213"/>
            <a:ext cx="1684586" cy="117291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582" y="4928553"/>
            <a:ext cx="1108364" cy="36368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575916" y="4743566"/>
            <a:ext cx="296747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  <a:tabLst>
                <a:tab pos="5671185" algn="l"/>
              </a:tabLst>
            </a:pPr>
            <a:r>
              <a:rPr lang="en-US" altLang="zh-CN" sz="240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Times New Roman" panose="02020603050405020304" pitchFamily="18" charset="0"/>
              </a:rPr>
              <a:t>醛基　1，2－丙二醇</a:t>
            </a:r>
            <a:endParaRPr lang="zh-CN" altLang="zh-CN" sz="1400">
              <a:latin typeface="+mn-lt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6858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内容占位符 4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64704"/>
                <a:ext cx="11485848" cy="1130246"/>
              </a:xfrm>
            </p:spPr>
            <p:txBody>
              <a:bodyPr/>
              <a:lstStyle/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）检验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中含氧官能团所用的试剂是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   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的反应类型是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　　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内容占位符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64704"/>
                <a:ext cx="11485848" cy="1130246"/>
              </a:xfrm>
              <a:blipFill>
                <a:blip r:embed="rId2"/>
                <a:stretch>
                  <a:fillRect l="-796" r="-849" b="-96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 descr="YTImage24解析.eps&amp;285&amp;1-1$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54" y="2060848"/>
            <a:ext cx="1009650" cy="36004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360854" y="1916832"/>
                <a:ext cx="11567000" cy="25135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sz="2400" smtClean="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B</a:t>
                </a:r>
                <a:r>
                  <a:rPr lang="zh-CN" altLang="zh-CN" sz="2400" smtClean="0">
                    <a:solidFill>
                      <a:schemeClr val="tx1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sz="2400" smtClean="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</a:t>
                </a:r>
                <a:r>
                  <a:rPr lang="zh-CN" altLang="zh-CN" sz="2400" smtClean="0">
                    <a:solidFill>
                      <a:schemeClr val="tx1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400">
                    <a:solidFill>
                      <a:schemeClr val="tx1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中含有的含氧官能团为羧基，可用碳酸氢钠</a:t>
                </a:r>
                <a:r>
                  <a:rPr lang="zh-CN" altLang="zh-CN" sz="240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（</a:t>
                </a:r>
                <a:r>
                  <a:rPr lang="zh-CN" altLang="zh-CN" sz="2400" smtClean="0">
                    <a:solidFill>
                      <a:schemeClr val="tx1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或</a:t>
                </a:r>
                <a:endParaRPr lang="en-US" altLang="zh-CN" sz="2400" smtClean="0">
                  <a:solidFill>
                    <a:schemeClr val="tx1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800"/>
                  </a:spcAft>
                  <a:tabLst>
                    <a:tab pos="5671185" algn="l"/>
                  </a:tabLst>
                </a:pPr>
                <a:endParaRPr lang="en-US" altLang="zh-CN" sz="2400">
                  <a:solidFill>
                    <a:schemeClr val="tx1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zh-CN" altLang="zh-CN" sz="2400" smtClean="0">
                    <a:solidFill>
                      <a:schemeClr val="tx1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碳酸钠</a:t>
                </a:r>
                <a:r>
                  <a:rPr lang="zh-CN" altLang="zh-CN" sz="240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）</a:t>
                </a:r>
                <a:r>
                  <a:rPr lang="zh-CN" altLang="zh-CN" sz="2400">
                    <a:solidFill>
                      <a:schemeClr val="tx1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溶液检验；</a:t>
                </a:r>
                <a:r>
                  <a:rPr lang="en-US" altLang="zh-CN" sz="24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400">
                    <a:solidFill>
                      <a:schemeClr val="tx1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与新制氢氧化铜混合加热生成</a:t>
                </a:r>
                <a:r>
                  <a:rPr lang="en-US" altLang="zh-CN" sz="24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400">
                    <a:solidFill>
                      <a:schemeClr val="tx1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，则</a:t>
                </a:r>
                <a:r>
                  <a:rPr lang="en-US" altLang="zh-CN" sz="24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     </m:t>
                        </m:r>
                      </m:e>
                    </m:groupChr>
                  </m:oMath>
                </a14:m>
                <a:r>
                  <a:rPr lang="en-US" altLang="zh-CN" sz="24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400">
                    <a:solidFill>
                      <a:schemeClr val="tx1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的反应类型是氧化反应。</a:t>
                </a:r>
                <a:endParaRPr lang="zh-CN" altLang="zh-CN" sz="1400">
                  <a:solidFill>
                    <a:schemeClr val="tx1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1916832"/>
                <a:ext cx="11567000" cy="2513509"/>
              </a:xfrm>
              <a:prstGeom prst="rect">
                <a:avLst/>
              </a:prstGeom>
              <a:blipFill>
                <a:blip r:embed="rId4"/>
                <a:stretch>
                  <a:fillRect l="-790" r="-790" b="-9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78782" y="2060848"/>
            <a:ext cx="2043545" cy="128154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2054" y="4471971"/>
            <a:ext cx="1108364" cy="363682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571413" y="4327983"/>
            <a:ext cx="55018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  <a:tabLst>
                <a:tab pos="5671185" algn="l"/>
              </a:tabLst>
            </a:pP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NaHCO</a:t>
            </a:r>
            <a:r>
              <a:rPr lang="en-US" altLang="zh-CN" sz="24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en-US" altLang="zh-CN" sz="24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en-US" altLang="zh-CN" sz="24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溶液　氧化反应</a:t>
            </a:r>
            <a:endParaRPr lang="zh-CN" altLang="zh-CN" sz="140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127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576248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的化学反应方程式为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 descr="YTImage24解析.eps&amp;285&amp;1-1$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54" y="1412776"/>
            <a:ext cx="1009650" cy="36004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360854" y="1268760"/>
                <a:ext cx="11485848" cy="18449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sz="2400" smtClean="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C</a:t>
                </a:r>
                <a:r>
                  <a:rPr lang="zh-CN" altLang="zh-CN" sz="2400">
                    <a:solidFill>
                      <a:schemeClr val="tx1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sz="24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>
                    <a:solidFill>
                      <a:schemeClr val="tx1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－</a:t>
                </a:r>
                <a:r>
                  <a:rPr lang="zh-CN" altLang="zh-CN" sz="2400">
                    <a:solidFill>
                      <a:schemeClr val="tx1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二溴丙烷，其水解生成</a:t>
                </a:r>
                <a:r>
                  <a:rPr lang="en-US" altLang="zh-CN" sz="24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zh-CN" altLang="zh-CN" sz="2400">
                    <a:solidFill>
                      <a:schemeClr val="tx1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，反应的化学方程式为</a:t>
                </a:r>
                <a:r>
                  <a:rPr lang="en-US" altLang="zh-CN" sz="24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sz="2400" baseline="-250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CHBrCH</a:t>
                </a:r>
                <a:r>
                  <a:rPr lang="en-US" altLang="zh-CN" sz="2400" baseline="-250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Br</a:t>
                </a:r>
                <a:r>
                  <a:rPr lang="zh-CN" altLang="zh-CN" sz="240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2NaOH</a:t>
                </a:r>
                <a14:m>
                  <m:oMath xmlns:m="http://schemas.openxmlformats.org/officeDocument/2006/math">
                    <m:eqArr>
                      <m:eqArrPr>
                        <m:ctrlPr>
                          <a:rPr lang="zh-CN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eqArrPr>
                      <m:e>
                        <m:groupChr>
                          <m:groupChrPr>
                            <m:chr m:val="→"/>
                            <m:vertJc m:val="bot"/>
                            <m:ctrlPr>
                              <a:rPr lang="zh-CN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groupChrPr>
                          <m:e>
                            <m:r>
                              <m:rPr>
                                <m:nor/>
                              </m:rPr>
                              <a:rPr lang="en-US" altLang="zh-CN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sSub>
                              <m:sSubPr>
                                <m:ctrlPr>
                                  <a:rPr lang="zh-CN" altLang="zh-CN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𝐇</m:t>
                                </m:r>
                              </m:e>
                              <m:sub>
                                <m:r>
                                  <a:rPr lang="en-US" altLang="zh-CN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b>
                            </m:sSub>
                            <m:r>
                              <a:rPr lang="en-US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𝐎</m:t>
                            </m:r>
                            <m:r>
                              <m:rPr>
                                <m:nor/>
                              </m:rPr>
                              <a:rPr lang="en-US" altLang="zh-CN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groupChr>
                      </m:e>
                      <m:e>
                        <m:r>
                          <m:rPr>
                            <m:nor/>
                          </m:rPr>
                          <a:rPr lang="en-US" altLang="zh-CN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△</m:t>
                        </m:r>
                      </m:e>
                    </m:eqArr>
                  </m:oMath>
                </a14:m>
                <a:r>
                  <a:rPr lang="en-US" altLang="zh-CN" sz="24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sz="2400" baseline="-250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zh-CN" altLang="zh-CN" sz="240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4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OH</a:t>
                </a:r>
                <a:r>
                  <a:rPr lang="zh-CN" altLang="zh-CN" sz="240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）</a:t>
                </a:r>
                <a:r>
                  <a:rPr lang="en-US" altLang="zh-CN" sz="24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sz="2400" baseline="-250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OH</a:t>
                </a:r>
                <a:r>
                  <a:rPr lang="zh-CN" altLang="zh-CN" sz="240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2NaBr</a:t>
                </a:r>
                <a:r>
                  <a:rPr lang="zh-CN" altLang="zh-CN" sz="2400">
                    <a:solidFill>
                      <a:schemeClr val="tx1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400">
                  <a:solidFill>
                    <a:schemeClr val="tx1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1268760"/>
                <a:ext cx="11485848" cy="1844929"/>
              </a:xfrm>
              <a:prstGeom prst="rect">
                <a:avLst/>
              </a:prstGeom>
              <a:blipFill>
                <a:blip r:embed="rId3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854" y="3507912"/>
            <a:ext cx="1108364" cy="36368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394499" y="2924944"/>
                <a:ext cx="11452203" cy="11910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sz="2400" smtClean="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CH</a:t>
                </a:r>
                <a:r>
                  <a:rPr lang="en-US" altLang="zh-CN" sz="2400" baseline="-25000" smtClean="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 smtClean="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CHBrCH</a:t>
                </a:r>
                <a:r>
                  <a:rPr lang="en-US" altLang="zh-CN" sz="2400" baseline="-25000" smtClean="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smtClean="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Br</a:t>
                </a:r>
                <a:r>
                  <a:rPr lang="en-US" altLang="zh-CN" sz="2400">
                    <a:solidFill>
                      <a:schemeClr val="tx1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2NaOH</a:t>
                </a:r>
                <a14:m>
                  <m:oMath xmlns:m="http://schemas.openxmlformats.org/officeDocument/2006/math">
                    <m:eqArr>
                      <m:eqArrPr>
                        <m:ctrlPr>
                          <a:rPr lang="zh-CN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eqArrPr>
                      <m:e>
                        <m:groupChr>
                          <m:groupChrPr>
                            <m:chr m:val="→"/>
                            <m:vertJc m:val="bot"/>
                            <m:ctrlPr>
                              <a:rPr lang="zh-CN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groupChrPr>
                          <m:e>
                            <m:r>
                              <m:rPr>
                                <m:nor/>
                              </m:rPr>
                              <a:rPr lang="en-US" altLang="zh-CN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sSub>
                              <m:sSubPr>
                                <m:ctrlPr>
                                  <a:rPr lang="zh-CN" altLang="zh-CN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𝐇</m:t>
                                </m:r>
                              </m:e>
                              <m:sub>
                                <m:r>
                                  <a:rPr lang="en-US" altLang="zh-CN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b>
                            </m:sSub>
                            <m:r>
                              <a:rPr lang="en-US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𝐎</m:t>
                            </m:r>
                            <m:r>
                              <m:rPr>
                                <m:nor/>
                              </m:rPr>
                              <a:rPr lang="en-US" altLang="zh-CN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groupChr>
                      </m:e>
                      <m:e>
                        <m:r>
                          <m:rPr>
                            <m:nor/>
                          </m:rPr>
                          <a:rPr lang="en-US" altLang="zh-CN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△</m:t>
                        </m:r>
                      </m:e>
                    </m:eqArr>
                  </m:oMath>
                </a14:m>
                <a:r>
                  <a:rPr lang="en-US" altLang="zh-CN" sz="24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2NaBr</a:t>
                </a:r>
                <a:r>
                  <a:rPr lang="en-US" altLang="zh-CN" sz="2400" smtClean="0">
                    <a:solidFill>
                      <a:schemeClr val="tx1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smtClean="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sz="2400" baseline="-25000" smtClean="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 smtClean="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sz="2400" smtClean="0">
                    <a:solidFill>
                      <a:schemeClr val="tx1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400" smtClean="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OH</a:t>
                </a:r>
                <a:r>
                  <a:rPr lang="en-US" altLang="zh-CN" sz="2400" smtClean="0">
                    <a:solidFill>
                      <a:schemeClr val="tx1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sz="2400" smtClean="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sz="2400" baseline="-25000" smtClean="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smtClean="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OH</a:t>
                </a:r>
                <a:r>
                  <a:rPr lang="en-US" altLang="zh-CN" sz="2400">
                    <a:solidFill>
                      <a:schemeClr val="tx1"/>
                    </a:solidFill>
                    <a:latin typeface="楷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endParaRPr lang="zh-CN" altLang="zh-CN" sz="1400">
                  <a:solidFill>
                    <a:schemeClr val="tx1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499" y="2924944"/>
                <a:ext cx="11452203" cy="119109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3180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513509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为同系物，且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的相对分子质量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，则符合下列条件的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的同分异构体有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分子中含有苯环，且苯环上有两个取代基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遇氯化铁溶液变紫色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能与溴水发生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加成反应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 descr="YTImage24解析.eps&amp;285&amp;1-1$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590" y="3284984"/>
            <a:ext cx="1009650" cy="36004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6734" y="757933"/>
            <a:ext cx="2466253" cy="66239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69235" y="692696"/>
            <a:ext cx="2442595" cy="76885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84733" y="3040940"/>
            <a:ext cx="11455112" cy="2894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  <a:tabLst>
                <a:tab pos="5671185" algn="l"/>
              </a:tabLst>
            </a:pPr>
            <a:r>
              <a:rPr lang="en-US" altLang="zh-CN" sz="2400" smtClean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G</a:t>
            </a:r>
            <a:r>
              <a:rPr lang="zh-CN" altLang="zh-CN" sz="240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sz="2400" smtClean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</a:t>
            </a:r>
            <a:r>
              <a:rPr lang="zh-CN" altLang="zh-CN" sz="240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互</a:t>
            </a:r>
            <a:r>
              <a:rPr lang="zh-CN" altLang="zh-CN" sz="240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为同系物，且</a:t>
            </a:r>
            <a:r>
              <a:rPr lang="en-US" altLang="zh-CN" sz="240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zh-CN" sz="240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的相对分子质量</a:t>
            </a:r>
            <a:r>
              <a:rPr lang="zh-CN" altLang="zh-CN" sz="240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比</a:t>
            </a:r>
            <a:r>
              <a:rPr lang="en-US" altLang="zh-CN" sz="2400" smtClean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  <a:tabLst>
                <a:tab pos="5671185" algn="l"/>
              </a:tabLst>
            </a:pPr>
            <a:r>
              <a:rPr lang="zh-CN" altLang="zh-CN" sz="240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</a:t>
            </a:r>
            <a:r>
              <a:rPr lang="en-US" altLang="zh-CN" sz="240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zh-CN" altLang="zh-CN" sz="240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，则</a:t>
            </a:r>
            <a:r>
              <a:rPr lang="en-US" altLang="zh-CN" sz="240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zh-CN" sz="240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比</a:t>
            </a:r>
            <a:r>
              <a:rPr lang="en-US" altLang="zh-CN" sz="2400" smtClean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sz="240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多</a:t>
            </a:r>
            <a:r>
              <a:rPr lang="en-US" altLang="zh-CN" sz="240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sz="240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2400">
                <a:solidFill>
                  <a:schemeClr val="tx1"/>
                </a:solidFill>
                <a:latin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zh-CN" sz="2400" baseline="-2500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chemeClr val="tx1"/>
                </a:solidFill>
                <a:latin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原子团；</a:t>
            </a:r>
            <a:r>
              <a:rPr lang="en-US" altLang="zh-CN" sz="240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zh-CN" sz="240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的同分异构体满足：</a:t>
            </a:r>
            <a:r>
              <a:rPr lang="en-US" altLang="zh-CN" sz="240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40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分子中含有苯环，且苯环上有两个取代基；</a:t>
            </a:r>
            <a:r>
              <a:rPr lang="en-US" altLang="zh-CN" sz="240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40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遇氯化铁溶液变紫色，则分子中含有酚羟基；</a:t>
            </a:r>
            <a:r>
              <a:rPr lang="en-US" altLang="zh-CN" sz="240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z="240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能与溴水发生加成反应，说明其分子中含有碳碳双键，根据分析可知，满足题意的有机物分子中含有苯环，苯环上两个取代基分别为</a:t>
            </a:r>
            <a:r>
              <a:rPr lang="en-US" altLang="zh-CN" sz="2400">
                <a:solidFill>
                  <a:schemeClr val="tx1"/>
                </a:solidFill>
                <a:latin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sz="240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OH</a:t>
            </a:r>
            <a:r>
              <a:rPr lang="zh-CN" altLang="zh-CN" sz="240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>
                <a:solidFill>
                  <a:schemeClr val="tx1"/>
                </a:solidFill>
                <a:latin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sz="240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2400" baseline="-2500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40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sz="2400" baseline="-2500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zh-CN" sz="240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chemeClr val="tx1"/>
                </a:solidFill>
                <a:latin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sz="2400" smtClean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2400" baseline="-25000" smtClean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400" smtClean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sz="2400" baseline="-25000" smtClean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zh-CN" altLang="zh-CN" sz="140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61503" y="3093628"/>
            <a:ext cx="2254792" cy="62061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41989" y="3033068"/>
            <a:ext cx="2069841" cy="63430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29191" y="3696568"/>
            <a:ext cx="2268539" cy="672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627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内容占位符 4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692696"/>
                <a:ext cx="11485848" cy="1247329"/>
              </a:xfrm>
            </p:spPr>
            <p:txBody>
              <a:bodyPr/>
              <a:lstStyle/>
              <a:p>
                <a:pPr lvl="0" eaLnBrk="0" hangingPunct="0">
                  <a:spcBef>
                    <a:spcPct val="0"/>
                  </a:spcBef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prstClr val="black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</a:t>
                </a:r>
                <a:r>
                  <a:rPr lang="en-US" altLang="zh-CN" b="1">
                    <a:solidFill>
                      <a:prstClr val="black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:r>
                  <a:rPr lang="en-US" altLang="zh-CN" b="1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</m:t>
                            </m:r>
                          </m:e>
                        </m:bar>
                      </m:num>
                      <m:den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CHCH</a:t>
                </a:r>
                <a:r>
                  <a:rPr lang="en-US" altLang="zh-CN" b="1" baseline="-2500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prstClr val="black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prstClr val="black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:r>
                  <a:rPr lang="en-US" altLang="zh-CN" b="1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</m:t>
                            </m:r>
                          </m:e>
                        </m:bar>
                      </m:num>
                      <m:den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prstClr val="black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prstClr val="black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:r>
                  <a:rPr lang="en-US" altLang="zh-CN" b="1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prstClr val="black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prstClr val="black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</m:t>
                            </m:r>
                          </m:e>
                        </m:bar>
                      </m:num>
                      <m:den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prstClr val="black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三种结构，酚羟基与</a:t>
                </a:r>
                <a:r>
                  <a:rPr lang="en-US" altLang="zh-CN" b="1">
                    <a:solidFill>
                      <a:prstClr val="black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:r>
                  <a:rPr lang="en-US" altLang="zh-CN" b="1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baseline="-2500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r>
                  <a:rPr lang="zh-CN" altLang="zh-CN" b="1">
                    <a:solidFill>
                      <a:prstClr val="black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有邻、间、对</a:t>
                </a:r>
                <a:r>
                  <a:rPr lang="en-US" altLang="zh-CN" b="1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prstClr val="black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种位置关系，所以满足条件的有机物共有</a:t>
                </a:r>
                <a:r>
                  <a:rPr lang="en-US" altLang="zh-CN" b="1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prstClr val="black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prstClr val="black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prstClr val="black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9</a:t>
                </a:r>
                <a:r>
                  <a:rPr lang="zh-CN" altLang="zh-CN" b="1">
                    <a:solidFill>
                      <a:prstClr val="black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种</a:t>
                </a:r>
                <a:r>
                  <a:rPr lang="zh-CN" altLang="zh-CN" b="1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400" b="1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内容占位符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692696"/>
                <a:ext cx="11485848" cy="1247329"/>
              </a:xfrm>
              <a:blipFill>
                <a:blip r:embed="rId2"/>
                <a:stretch>
                  <a:fillRect l="-796" r="-849" b="-112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2132856"/>
            <a:ext cx="1108364" cy="36368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469218" y="1991531"/>
            <a:ext cx="3385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  <a:tabLst>
                <a:tab pos="5671185" algn="l"/>
              </a:tabLst>
            </a:pP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zh-CN" altLang="zh-CN" sz="14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301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060855"/>
              </a:xfrm>
              <a:solidFill>
                <a:srgbClr val="E3F2E7"/>
              </a:solidFill>
            </p:spPr>
            <p:txBody>
              <a:bodyPr/>
              <a:lstStyle/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             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卤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代烃在有机合成中的经典路线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>
                    <a:solidFill>
                      <a:srgbClr val="000000"/>
                    </a:solidFill>
                    <a:latin typeface="仿宋" panose="02010609060101010101" pitchFamily="49" charset="-122"/>
                    <a:ea typeface="仿宋" panose="02010609060101010101" pitchFamily="49" charset="-122"/>
                    <a:cs typeface="Times New Roman" panose="02020603050405020304" pitchFamily="18" charset="0"/>
                  </a:rPr>
                  <a:t>一元合成路线</a:t>
                </a:r>
                <a:endParaRPr lang="zh-CN" altLang="zh-CN" sz="1400" b="1">
                  <a:effectLst/>
                  <a:latin typeface="仿宋" panose="02010609060101010101" pitchFamily="49" charset="-122"/>
                  <a:ea typeface="仿宋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ea typeface="仿宋" panose="02010609060101010101" pitchFamily="49" charset="-122"/>
                    <a:cs typeface="Times New Roman" panose="02020603050405020304" pitchFamily="18" charset="0"/>
                  </a:rPr>
                  <a:t>RCH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ea typeface="仿宋" panose="02010609060101010101" pitchFamily="49" charset="-122"/>
                                <a:cs typeface="Times New Roman" panose="02020603050405020304" pitchFamily="18" charset="0"/>
                              </a:rPr>
                              <m:t>      </m:t>
                            </m:r>
                          </m:e>
                        </m:bar>
                      </m:num>
                      <m:den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ea typeface="仿宋" panose="02010609060101010101" pitchFamily="49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ea typeface="仿宋" panose="02010609060101010101" pitchFamily="49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ea typeface="仿宋" panose="02010609060101010101" pitchFamily="49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ea typeface="仿宋" panose="02010609060101010101" pitchFamily="49" charset="-122"/>
                            <a:cs typeface="Times New Roman" panose="02020603050405020304" pitchFamily="18" charset="0"/>
                          </a:rPr>
                          <m:t>      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ea typeface="仿宋" panose="02010609060101010101" pitchFamily="49" charset="-122"/>
                    <a:cs typeface="Times New Roman" panose="02020603050405020304" pitchFamily="18" charset="0"/>
                  </a:rPr>
                  <a:t>一卤代烃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ea typeface="仿宋" panose="02010609060101010101" pitchFamily="49" charset="-122"/>
                            <a:cs typeface="Times New Roman" panose="02020603050405020304" pitchFamily="18" charset="0"/>
                          </a:rPr>
                          <m:t>      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ea typeface="仿宋" panose="02010609060101010101" pitchFamily="49" charset="-122"/>
                    <a:cs typeface="Times New Roman" panose="02020603050405020304" pitchFamily="18" charset="0"/>
                  </a:rPr>
                  <a:t>一元醇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ea typeface="仿宋" panose="02010609060101010101" pitchFamily="49" charset="-122"/>
                            <a:cs typeface="Times New Roman" panose="02020603050405020304" pitchFamily="18" charset="0"/>
                          </a:rPr>
                          <m:t>      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ea typeface="仿宋" panose="02010609060101010101" pitchFamily="49" charset="-122"/>
                    <a:cs typeface="Times New Roman" panose="02020603050405020304" pitchFamily="18" charset="0"/>
                  </a:rPr>
                  <a:t>一元醛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ea typeface="仿宋" panose="02010609060101010101" pitchFamily="49" charset="-122"/>
                            <a:cs typeface="Times New Roman" panose="02020603050405020304" pitchFamily="18" charset="0"/>
                          </a:rPr>
                          <m:t>      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ea typeface="仿宋" panose="02010609060101010101" pitchFamily="49" charset="-122"/>
                    <a:cs typeface="Times New Roman" panose="02020603050405020304" pitchFamily="18" charset="0"/>
                  </a:rPr>
                  <a:t>一元羧酸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ea typeface="仿宋" panose="02010609060101010101" pitchFamily="49" charset="-122"/>
                            <a:cs typeface="Times New Roman" panose="02020603050405020304" pitchFamily="18" charset="0"/>
                          </a:rPr>
                          <m:t>      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ea typeface="仿宋" panose="02010609060101010101" pitchFamily="49" charset="-122"/>
                    <a:cs typeface="Times New Roman" panose="02020603050405020304" pitchFamily="18" charset="0"/>
                  </a:rPr>
                  <a:t>酯</a:t>
                </a:r>
                <a:endParaRPr lang="zh-CN" altLang="zh-CN" sz="1400">
                  <a:effectLst/>
                  <a:ea typeface="仿宋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ea typeface="仿宋" panose="02010609060101010101" pitchFamily="49" charset="-122"/>
                    <a:cs typeface="Times New Roman" panose="02020603050405020304" pitchFamily="18" charset="0"/>
                  </a:rPr>
                  <a:t>（2）二元合成路线</a:t>
                </a:r>
                <a:endParaRPr lang="zh-CN" altLang="zh-CN" sz="1400">
                  <a:effectLst/>
                  <a:ea typeface="仿宋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ea typeface="仿宋" panose="02010609060101010101" pitchFamily="49" charset="-122"/>
                    <a:cs typeface="Times New Roman" panose="02020603050405020304" pitchFamily="18" charset="0"/>
                  </a:rPr>
                  <a:t>RCH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ea typeface="仿宋" panose="02010609060101010101" pitchFamily="49" charset="-122"/>
                                <a:cs typeface="Times New Roman" panose="02020603050405020304" pitchFamily="18" charset="0"/>
                              </a:rPr>
                              <m:t>      </m:t>
                            </m:r>
                          </m:e>
                        </m:bar>
                      </m:num>
                      <m:den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ea typeface="仿宋" panose="02010609060101010101" pitchFamily="49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ea typeface="仿宋" panose="02010609060101010101" pitchFamily="49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ea typeface="仿宋" panose="02010609060101010101" pitchFamily="49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ea typeface="仿宋" panose="02010609060101010101" pitchFamily="49" charset="-122"/>
                            <a:cs typeface="Times New Roman" panose="02020603050405020304" pitchFamily="18" charset="0"/>
                          </a:rPr>
                          <m:t>      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ea typeface="仿宋" panose="02010609060101010101" pitchFamily="49" charset="-122"/>
                    <a:cs typeface="Times New Roman" panose="02020603050405020304" pitchFamily="18" charset="0"/>
                  </a:rPr>
                  <a:t>二卤代烃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ea typeface="仿宋" panose="02010609060101010101" pitchFamily="49" charset="-122"/>
                            <a:cs typeface="Times New Roman" panose="02020603050405020304" pitchFamily="18" charset="0"/>
                          </a:rPr>
                          <m:t>      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ea typeface="仿宋" panose="02010609060101010101" pitchFamily="49" charset="-122"/>
                    <a:cs typeface="Times New Roman" panose="02020603050405020304" pitchFamily="18" charset="0"/>
                  </a:rPr>
                  <a:t>二元醇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ea typeface="仿宋" panose="02010609060101010101" pitchFamily="49" charset="-122"/>
                            <a:cs typeface="Times New Roman" panose="02020603050405020304" pitchFamily="18" charset="0"/>
                          </a:rPr>
                          <m:t>      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ea typeface="仿宋" panose="02010609060101010101" pitchFamily="49" charset="-122"/>
                    <a:cs typeface="Times New Roman" panose="02020603050405020304" pitchFamily="18" charset="0"/>
                  </a:rPr>
                  <a:t>二元醛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ea typeface="仿宋" panose="02010609060101010101" pitchFamily="49" charset="-122"/>
                            <a:cs typeface="Times New Roman" panose="02020603050405020304" pitchFamily="18" charset="0"/>
                          </a:rPr>
                          <m:t>      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ea typeface="仿宋" panose="02010609060101010101" pitchFamily="49" charset="-122"/>
                    <a:cs typeface="Times New Roman" panose="02020603050405020304" pitchFamily="18" charset="0"/>
                  </a:rPr>
                  <a:t>二元羧酸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ea typeface="仿宋" panose="02010609060101010101" pitchFamily="49" charset="-122"/>
                            <a:cs typeface="Times New Roman" panose="02020603050405020304" pitchFamily="18" charset="0"/>
                          </a:rPr>
                          <m:t>      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ea typeface="仿宋" panose="02010609060101010101" pitchFamily="49" charset="-122"/>
                    <a:cs typeface="Times New Roman" panose="02020603050405020304" pitchFamily="18" charset="0"/>
                  </a:rPr>
                  <a:t>酯（链酯、环酯、聚酯</a:t>
                </a:r>
                <a:r>
                  <a:rPr lang="en-US" altLang="zh-CN" b="1" smtClean="0">
                    <a:solidFill>
                      <a:srgbClr val="000000"/>
                    </a:solidFill>
                    <a:ea typeface="仿宋" panose="02010609060101010101" pitchFamily="49" charset="-122"/>
                    <a:cs typeface="Times New Roman" panose="02020603050405020304" pitchFamily="18" charset="0"/>
                  </a:rPr>
                  <a:t>）</a:t>
                </a:r>
                <a:endParaRPr lang="zh-CN" altLang="en-US"/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060855"/>
              </a:xfrm>
              <a:blipFill>
                <a:blip r:embed="rId2"/>
                <a:stretch>
                  <a:fillRect l="-796" r="-849" b="-1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 descr="YTImage24提分绝招.eps&amp;287&amp;1-1$"/>
          <p:cNvPicPr/>
          <p:nvPr/>
        </p:nvPicPr>
        <p:blipFill>
          <a:blip r:embed="rId3" cstate="print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90" y="836712"/>
            <a:ext cx="1868805" cy="424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471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71901" y="709948"/>
            <a:ext cx="6328275" cy="620999"/>
          </a:xfrm>
          <a:prstGeom prst="rect">
            <a:avLst/>
          </a:prstGeom>
        </p:spPr>
      </p:pic>
      <p:pic>
        <p:nvPicPr>
          <p:cNvPr id="4" name="图片 3" descr="YTImage知识点1.eps&amp;4&amp;1-1$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74" y="1523767"/>
            <a:ext cx="1423035" cy="393065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2443426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卤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代烃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定义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烃分子中的氢原子被卤素原子取代后形成的化合物叫做卤代烃，可用通式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表示。官能团是碳卤键，可表示为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分类</a:t>
            </a:r>
            <a:endParaRPr lang="zh-CN" altLang="zh-CN" sz="140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 descr="YTImage24D185.tif&amp;265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4806" y="1556792"/>
            <a:ext cx="5953760" cy="4189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975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YTImage知识点2.eps&amp;5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21" y="908720"/>
            <a:ext cx="1440180" cy="382270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889428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溴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丙烷的化学性质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取代反应（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又称水解反应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条件：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强碱的水溶液、加热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6774" y="2812858"/>
            <a:ext cx="4996380" cy="134668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34566" y="3255367"/>
            <a:ext cx="75232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40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反应原理</a:t>
            </a:r>
            <a:r>
              <a:rPr lang="zh-CN" altLang="zh-CN" sz="240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：</a:t>
            </a:r>
            <a:r>
              <a:rPr lang="en-US" altLang="zh-CN" sz="240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</a:t>
            </a:r>
            <a:r>
              <a:rPr lang="zh-CN" altLang="zh-CN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3485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43426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消去反应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条件：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强碱的醇溶液、加热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b="1" smtClean="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反应原理：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0790" y="2060848"/>
            <a:ext cx="6147239" cy="191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8851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83279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加成和加聚反应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238"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含有不饱和键（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如碳碳双键、碳碳三键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）的卤代烃也可以发生加成和加聚反应。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氯乙烯发生加聚反应生成聚氯乙烯：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b="1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四氟乙烯发生加聚反应生成聚四氟乙烯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3909" y="3272387"/>
            <a:ext cx="4941108" cy="118823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1153" y="5382997"/>
            <a:ext cx="4885192" cy="402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9576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0004" y="657506"/>
            <a:ext cx="6902550" cy="774178"/>
          </a:xfrm>
          <a:prstGeom prst="rect">
            <a:avLst/>
          </a:prstGeom>
        </p:spPr>
      </p:pic>
      <p:pic>
        <p:nvPicPr>
          <p:cNvPr id="7" name="图片 6" descr="YTImage要点1.eps&amp;17&amp;1-1$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54" y="1484784"/>
            <a:ext cx="1120140" cy="393065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576248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卤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代烃的消去反应和水解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取代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反应的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比较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4900989"/>
              </p:ext>
            </p:extLst>
          </p:nvPr>
        </p:nvGraphicFramePr>
        <p:xfrm>
          <a:off x="328355" y="2061032"/>
          <a:ext cx="11485848" cy="3393440"/>
        </p:xfrm>
        <a:graphic>
          <a:graphicData uri="http://schemas.openxmlformats.org/drawingml/2006/table">
            <a:tbl>
              <a:tblPr firstRow="1" firstCol="1" bandRow="1"/>
              <a:tblGrid>
                <a:gridCol w="2234051">
                  <a:extLst>
                    <a:ext uri="{9D8B030D-6E8A-4147-A177-3AD203B41FA5}">
                      <a16:colId xmlns:a16="http://schemas.microsoft.com/office/drawing/2014/main" val="409853898"/>
                    </a:ext>
                  </a:extLst>
                </a:gridCol>
                <a:gridCol w="4900073">
                  <a:extLst>
                    <a:ext uri="{9D8B030D-6E8A-4147-A177-3AD203B41FA5}">
                      <a16:colId xmlns:a16="http://schemas.microsoft.com/office/drawing/2014/main" val="3510742621"/>
                    </a:ext>
                  </a:extLst>
                </a:gridCol>
                <a:gridCol w="4351724">
                  <a:extLst>
                    <a:ext uri="{9D8B030D-6E8A-4147-A177-3AD203B41FA5}">
                      <a16:colId xmlns:a16="http://schemas.microsoft.com/office/drawing/2014/main" val="15343161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项目</a:t>
                      </a:r>
                      <a:endParaRPr lang="zh-CN" sz="1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消去反应</a:t>
                      </a:r>
                      <a:endParaRPr lang="zh-CN" sz="1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水解（取代）反应</a:t>
                      </a:r>
                      <a:endParaRPr lang="zh-CN" sz="1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94167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卤代烃的</a:t>
                      </a:r>
                      <a:endParaRPr lang="zh-CN" sz="11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结构特点</a:t>
                      </a:r>
                      <a:endParaRPr lang="zh-CN" sz="11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与卤素原子相连的碳原子的邻位碳原子上有氢原子</a:t>
                      </a:r>
                      <a:endParaRPr lang="zh-CN" sz="11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一般是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个碳原子上只有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个氢原子被卤素原子取代</a:t>
                      </a:r>
                      <a:endParaRPr lang="zh-CN" sz="11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31923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反应实质</a:t>
                      </a:r>
                      <a:endParaRPr lang="zh-CN" sz="11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脱去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个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HX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分子，形成不饱和键</a:t>
                      </a:r>
                      <a:endParaRPr lang="zh-CN" sz="11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—X被—OH取代</a:t>
                      </a:r>
                      <a:endParaRPr lang="zh-CN" sz="11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76226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反应条件</a:t>
                      </a:r>
                      <a:endParaRPr lang="zh-CN" sz="11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强碱的醇溶液、加热</a:t>
                      </a:r>
                      <a:endParaRPr lang="zh-CN" sz="11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强碱的水溶液、加热</a:t>
                      </a:r>
                      <a:endParaRPr lang="zh-CN" sz="11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7991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主要产物</a:t>
                      </a:r>
                      <a:endParaRPr lang="zh-CN" sz="11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烯烃或炔烃</a:t>
                      </a:r>
                      <a:endParaRPr lang="zh-CN" sz="11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醇</a:t>
                      </a:r>
                      <a:endParaRPr lang="zh-CN" sz="11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38935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26167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34566" y="1052736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拓展：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2678" y="764704"/>
            <a:ext cx="3707666" cy="138545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2276872"/>
            <a:ext cx="4140620" cy="1771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686692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777</TotalTime>
  <Words>1213</Words>
  <Application>Microsoft Office PowerPoint</Application>
  <PresentationFormat>自定义</PresentationFormat>
  <Paragraphs>108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8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619</cp:revision>
  <dcterms:created xsi:type="dcterms:W3CDTF">2020-11-06T05:24:00Z</dcterms:created>
  <dcterms:modified xsi:type="dcterms:W3CDTF">2025-11-11T02:35:02Z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